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Nunito" panose="020F0502020204030204"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0FE21D-A8CF-4E3C-98CF-5EA24461A90D}">
  <a:tblStyle styleId="{EB0FE21D-A8CF-4E3C-98CF-5EA24461A90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2722e3cdb0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2722e3cdb0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2722e3cdb0_0_1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2722e3cdb0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2722e3cdb0_0_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2722e3cdb0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2722e3cdb0_0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2722e3cdb0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419442fd2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419442fd2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27ca58ab1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27ca58ab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2064b522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2064b522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2064b52269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2064b5226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2722e3cdb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2722e3cdb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2722e3cdb0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2722e3cdb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2722e3cdb0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2722e3cdb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ce74b3bbd6_0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ce74b3bbd6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2722e3cdb0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2722e3cdb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2722e3cdb0_0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2722e3cdb0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23.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hyperlink" Target="https://www.yout-ube.com/watch?v=hPsKsUbW1WY" TargetMode="Externa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45903" y="1419808"/>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6600">
                <a:solidFill>
                  <a:srgbClr val="1155CC"/>
                </a:solidFill>
              </a:rPr>
              <a:t>EARTH AND SPACE!</a:t>
            </a:r>
            <a:endParaRPr sz="6600">
              <a:solidFill>
                <a:srgbClr val="1155CC"/>
              </a:solidFill>
            </a:endParaRPr>
          </a:p>
        </p:txBody>
      </p:sp>
      <p:sp>
        <p:nvSpPr>
          <p:cNvPr id="129" name="Google Shape;129;p13"/>
          <p:cNvSpPr txBox="1">
            <a:spLocks noGrp="1"/>
          </p:cNvSpPr>
          <p:nvPr>
            <p:ph type="subTitle" idx="1"/>
          </p:nvPr>
        </p:nvSpPr>
        <p:spPr>
          <a:xfrm>
            <a:off x="1891350" y="3368383"/>
            <a:ext cx="5361300" cy="52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a:t>YEAR 5 SCIENCE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2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910649" y="218149"/>
            <a:ext cx="1019175" cy="748598"/>
          </a:xfrm>
          <a:prstGeom prst="rect">
            <a:avLst/>
          </a:prstGeom>
          <a:noFill/>
          <a:ln>
            <a:noFill/>
          </a:ln>
        </p:spPr>
      </p:pic>
      <p:pic>
        <p:nvPicPr>
          <p:cNvPr id="198" name="Google Shape;198;p2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49425" y="1078025"/>
            <a:ext cx="8445125" cy="3846075"/>
          </a:xfrm>
          <a:prstGeom prst="rect">
            <a:avLst/>
          </a:prstGeom>
          <a:noFill/>
          <a:ln>
            <a:noFill/>
          </a:ln>
        </p:spPr>
      </p:pic>
      <p:pic>
        <p:nvPicPr>
          <p:cNvPr id="199" name="Google Shape;199;p22"/>
          <p:cNvPicPr preferRelativeResize="0"/>
          <p:nvPr/>
        </p:nvPicPr>
        <p:blipFill>
          <a:blip r:embed="rId5">
            <a:alphaModFix/>
          </a:blip>
          <a:stretch>
            <a:fillRect/>
          </a:stretch>
        </p:blipFill>
        <p:spPr>
          <a:xfrm>
            <a:off x="227200" y="240375"/>
            <a:ext cx="2726478" cy="790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23"/>
          <p:cNvPicPr preferRelativeResize="0"/>
          <p:nvPr/>
        </p:nvPicPr>
        <p:blipFill>
          <a:blip r:embed="rId3">
            <a:alphaModFix/>
          </a:blip>
          <a:stretch>
            <a:fillRect/>
          </a:stretch>
        </p:blipFill>
        <p:spPr>
          <a:xfrm>
            <a:off x="3407375" y="249900"/>
            <a:ext cx="3238500" cy="627725"/>
          </a:xfrm>
          <a:prstGeom prst="rect">
            <a:avLst/>
          </a:prstGeom>
          <a:noFill/>
          <a:ln>
            <a:noFill/>
          </a:ln>
        </p:spPr>
      </p:pic>
      <p:pic>
        <p:nvPicPr>
          <p:cNvPr id="205" name="Google Shape;205;p23"/>
          <p:cNvPicPr preferRelativeResize="0"/>
          <p:nvPr/>
        </p:nvPicPr>
        <p:blipFill>
          <a:blip r:embed="rId4">
            <a:alphaModFix/>
          </a:blip>
          <a:stretch>
            <a:fillRect/>
          </a:stretch>
        </p:blipFill>
        <p:spPr>
          <a:xfrm>
            <a:off x="227200" y="240375"/>
            <a:ext cx="2726478" cy="790575"/>
          </a:xfrm>
          <a:prstGeom prst="rect">
            <a:avLst/>
          </a:prstGeom>
          <a:noFill/>
          <a:ln>
            <a:noFill/>
          </a:ln>
        </p:spPr>
      </p:pic>
      <p:pic>
        <p:nvPicPr>
          <p:cNvPr id="206" name="Google Shape;206;p23"/>
          <p:cNvPicPr preferRelativeResize="0"/>
          <p:nvPr/>
        </p:nvPicPr>
        <p:blipFill>
          <a:blip r:embed="rId5">
            <a:alphaModFix/>
          </a:blip>
          <a:stretch>
            <a:fillRect/>
          </a:stretch>
        </p:blipFill>
        <p:spPr>
          <a:xfrm>
            <a:off x="8084275" y="249900"/>
            <a:ext cx="847725" cy="771525"/>
          </a:xfrm>
          <a:prstGeom prst="rect">
            <a:avLst/>
          </a:prstGeom>
          <a:noFill/>
          <a:ln>
            <a:noFill/>
          </a:ln>
        </p:spPr>
      </p:pic>
      <p:sp>
        <p:nvSpPr>
          <p:cNvPr id="207" name="Google Shape;207;p23"/>
          <p:cNvSpPr txBox="1"/>
          <p:nvPr/>
        </p:nvSpPr>
        <p:spPr>
          <a:xfrm>
            <a:off x="682200" y="1687150"/>
            <a:ext cx="7779600" cy="323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200" b="1">
                <a:latin typeface="Calibri"/>
                <a:ea typeface="Calibri"/>
                <a:cs typeface="Calibri"/>
                <a:sym typeface="Calibri"/>
              </a:rPr>
              <a:t>We are going to be doing an experiment across the day to see how the position of the sun and Earth change throughout the day.</a:t>
            </a:r>
            <a:endParaRPr sz="2200" b="1">
              <a:latin typeface="Calibri"/>
              <a:ea typeface="Calibri"/>
              <a:cs typeface="Calibri"/>
              <a:sym typeface="Calibri"/>
            </a:endParaRPr>
          </a:p>
          <a:p>
            <a:pPr marL="0" lvl="0" indent="0" algn="l" rtl="0">
              <a:spcBef>
                <a:spcPts val="0"/>
              </a:spcBef>
              <a:spcAft>
                <a:spcPts val="0"/>
              </a:spcAft>
              <a:buNone/>
            </a:pPr>
            <a:r>
              <a:rPr lang="en-GB" sz="2200" b="1">
                <a:latin typeface="Calibri"/>
                <a:ea typeface="Calibri"/>
                <a:cs typeface="Calibri"/>
                <a:sym typeface="Calibri"/>
              </a:rPr>
              <a:t>This links with our Maya topic! We are going to be creating sundials like the Maya used during their time to tell the time.</a:t>
            </a:r>
            <a:endParaRPr sz="2200" b="1">
              <a:latin typeface="Calibri"/>
              <a:ea typeface="Calibri"/>
              <a:cs typeface="Calibri"/>
              <a:sym typeface="Calibri"/>
            </a:endParaRPr>
          </a:p>
          <a:p>
            <a:pPr marL="0" lvl="0" indent="0" algn="l" rtl="0">
              <a:spcBef>
                <a:spcPts val="0"/>
              </a:spcBef>
              <a:spcAft>
                <a:spcPts val="0"/>
              </a:spcAft>
              <a:buNone/>
            </a:pPr>
            <a:endParaRPr sz="2200" b="1">
              <a:latin typeface="Calibri"/>
              <a:ea typeface="Calibri"/>
              <a:cs typeface="Calibri"/>
              <a:sym typeface="Calibri"/>
            </a:endParaRPr>
          </a:p>
          <a:p>
            <a:pPr marL="0" lvl="0" indent="0" algn="l" rtl="0">
              <a:spcBef>
                <a:spcPts val="0"/>
              </a:spcBef>
              <a:spcAft>
                <a:spcPts val="0"/>
              </a:spcAft>
              <a:buNone/>
            </a:pPr>
            <a:r>
              <a:rPr lang="en-GB" sz="2200" b="1">
                <a:latin typeface="Calibri"/>
                <a:ea typeface="Calibri"/>
                <a:cs typeface="Calibri"/>
                <a:sym typeface="Calibri"/>
              </a:rPr>
              <a:t>With your partner you need to help one another with your playdough, pencil and paper plate and get ready to take them outside. Write your name lightly in pencil on your plate.</a:t>
            </a:r>
            <a:endParaRPr sz="1500"/>
          </a:p>
        </p:txBody>
      </p:sp>
      <p:sp>
        <p:nvSpPr>
          <p:cNvPr id="208" name="Google Shape;208;p23"/>
          <p:cNvSpPr txBox="1"/>
          <p:nvPr/>
        </p:nvSpPr>
        <p:spPr>
          <a:xfrm>
            <a:off x="774575" y="1226100"/>
            <a:ext cx="26328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300" b="1">
                <a:latin typeface="Calibri"/>
                <a:ea typeface="Calibri"/>
                <a:cs typeface="Calibri"/>
                <a:sym typeface="Calibri"/>
              </a:rPr>
              <a:t>TASK:</a:t>
            </a:r>
            <a:endParaRPr sz="2300" b="1">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24"/>
          <p:cNvPicPr preferRelativeResize="0"/>
          <p:nvPr/>
        </p:nvPicPr>
        <p:blipFill>
          <a:blip r:embed="rId3">
            <a:alphaModFix/>
          </a:blip>
          <a:stretch>
            <a:fillRect/>
          </a:stretch>
        </p:blipFill>
        <p:spPr>
          <a:xfrm>
            <a:off x="3407375" y="249900"/>
            <a:ext cx="3238500" cy="627725"/>
          </a:xfrm>
          <a:prstGeom prst="rect">
            <a:avLst/>
          </a:prstGeom>
          <a:noFill/>
          <a:ln>
            <a:noFill/>
          </a:ln>
        </p:spPr>
      </p:pic>
      <p:pic>
        <p:nvPicPr>
          <p:cNvPr id="214" name="Google Shape;214;p24"/>
          <p:cNvPicPr preferRelativeResize="0"/>
          <p:nvPr/>
        </p:nvPicPr>
        <p:blipFill>
          <a:blip r:embed="rId4">
            <a:alphaModFix/>
          </a:blip>
          <a:stretch>
            <a:fillRect/>
          </a:stretch>
        </p:blipFill>
        <p:spPr>
          <a:xfrm>
            <a:off x="227200" y="240375"/>
            <a:ext cx="2726478" cy="790575"/>
          </a:xfrm>
          <a:prstGeom prst="rect">
            <a:avLst/>
          </a:prstGeom>
          <a:noFill/>
          <a:ln>
            <a:noFill/>
          </a:ln>
        </p:spPr>
      </p:pic>
      <p:pic>
        <p:nvPicPr>
          <p:cNvPr id="215" name="Google Shape;215;p24"/>
          <p:cNvPicPr preferRelativeResize="0"/>
          <p:nvPr/>
        </p:nvPicPr>
        <p:blipFill>
          <a:blip r:embed="rId5">
            <a:alphaModFix/>
          </a:blip>
          <a:stretch>
            <a:fillRect/>
          </a:stretch>
        </p:blipFill>
        <p:spPr>
          <a:xfrm>
            <a:off x="8084275" y="249900"/>
            <a:ext cx="847725" cy="771525"/>
          </a:xfrm>
          <a:prstGeom prst="rect">
            <a:avLst/>
          </a:prstGeom>
          <a:noFill/>
          <a:ln>
            <a:noFill/>
          </a:ln>
        </p:spPr>
      </p:pic>
      <p:sp>
        <p:nvSpPr>
          <p:cNvPr id="216" name="Google Shape;216;p24"/>
          <p:cNvSpPr txBox="1"/>
          <p:nvPr/>
        </p:nvSpPr>
        <p:spPr>
          <a:xfrm>
            <a:off x="567450" y="1128525"/>
            <a:ext cx="26328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300" b="1">
                <a:latin typeface="Calibri"/>
                <a:ea typeface="Calibri"/>
                <a:cs typeface="Calibri"/>
                <a:sym typeface="Calibri"/>
              </a:rPr>
              <a:t>TASK:</a:t>
            </a:r>
            <a:endParaRPr sz="2300" b="1">
              <a:latin typeface="Calibri"/>
              <a:ea typeface="Calibri"/>
              <a:cs typeface="Calibri"/>
              <a:sym typeface="Calibri"/>
            </a:endParaRPr>
          </a:p>
        </p:txBody>
      </p:sp>
      <p:sp>
        <p:nvSpPr>
          <p:cNvPr id="217" name="Google Shape;217;p24"/>
          <p:cNvSpPr txBox="1"/>
          <p:nvPr/>
        </p:nvSpPr>
        <p:spPr>
          <a:xfrm>
            <a:off x="567450" y="1522900"/>
            <a:ext cx="8009100" cy="323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200" b="1">
                <a:latin typeface="Calibri"/>
                <a:ea typeface="Calibri"/>
                <a:cs typeface="Calibri"/>
                <a:sym typeface="Calibri"/>
              </a:rPr>
              <a:t>You are going to draw a small line on your plate to show where the pencil’s shadow is, at:</a:t>
            </a:r>
            <a:endParaRPr sz="2200" b="1">
              <a:latin typeface="Calibri"/>
              <a:ea typeface="Calibri"/>
              <a:cs typeface="Calibri"/>
              <a:sym typeface="Calibri"/>
            </a:endParaRPr>
          </a:p>
          <a:p>
            <a:pPr marL="0" lvl="0" indent="0" algn="l" rtl="0">
              <a:spcBef>
                <a:spcPts val="0"/>
              </a:spcBef>
              <a:spcAft>
                <a:spcPts val="0"/>
              </a:spcAft>
              <a:buNone/>
            </a:pPr>
            <a:endParaRPr sz="2200" b="1">
              <a:latin typeface="Calibri"/>
              <a:ea typeface="Calibri"/>
              <a:cs typeface="Calibri"/>
              <a:sym typeface="Calibri"/>
            </a:endParaRPr>
          </a:p>
          <a:p>
            <a:pPr marL="0" lvl="0" indent="0" algn="l" rtl="0">
              <a:spcBef>
                <a:spcPts val="0"/>
              </a:spcBef>
              <a:spcAft>
                <a:spcPts val="0"/>
              </a:spcAft>
              <a:buNone/>
            </a:pPr>
            <a:r>
              <a:rPr lang="en-GB" sz="2200" b="1">
                <a:latin typeface="Calibri"/>
                <a:ea typeface="Calibri"/>
                <a:cs typeface="Calibri"/>
                <a:sym typeface="Calibri"/>
              </a:rPr>
              <a:t>10am,</a:t>
            </a:r>
            <a:endParaRPr sz="2200" b="1">
              <a:latin typeface="Calibri"/>
              <a:ea typeface="Calibri"/>
              <a:cs typeface="Calibri"/>
              <a:sym typeface="Calibri"/>
            </a:endParaRPr>
          </a:p>
          <a:p>
            <a:pPr marL="0" lvl="0" indent="0" algn="l" rtl="0">
              <a:spcBef>
                <a:spcPts val="0"/>
              </a:spcBef>
              <a:spcAft>
                <a:spcPts val="0"/>
              </a:spcAft>
              <a:buNone/>
            </a:pPr>
            <a:r>
              <a:rPr lang="en-GB" sz="2200" b="1">
                <a:latin typeface="Calibri"/>
                <a:ea typeface="Calibri"/>
                <a:cs typeface="Calibri"/>
                <a:sym typeface="Calibri"/>
              </a:rPr>
              <a:t>11am,</a:t>
            </a:r>
            <a:endParaRPr sz="2200" b="1">
              <a:latin typeface="Calibri"/>
              <a:ea typeface="Calibri"/>
              <a:cs typeface="Calibri"/>
              <a:sym typeface="Calibri"/>
            </a:endParaRPr>
          </a:p>
          <a:p>
            <a:pPr marL="0" lvl="0" indent="0" algn="l" rtl="0">
              <a:spcBef>
                <a:spcPts val="0"/>
              </a:spcBef>
              <a:spcAft>
                <a:spcPts val="0"/>
              </a:spcAft>
              <a:buNone/>
            </a:pPr>
            <a:r>
              <a:rPr lang="en-GB" sz="2200" b="1">
                <a:latin typeface="Calibri"/>
                <a:ea typeface="Calibri"/>
                <a:cs typeface="Calibri"/>
                <a:sym typeface="Calibri"/>
              </a:rPr>
              <a:t>12pm,</a:t>
            </a:r>
            <a:endParaRPr sz="2200" b="1">
              <a:latin typeface="Calibri"/>
              <a:ea typeface="Calibri"/>
              <a:cs typeface="Calibri"/>
              <a:sym typeface="Calibri"/>
            </a:endParaRPr>
          </a:p>
          <a:p>
            <a:pPr marL="0" lvl="0" indent="0" algn="l" rtl="0">
              <a:spcBef>
                <a:spcPts val="0"/>
              </a:spcBef>
              <a:spcAft>
                <a:spcPts val="0"/>
              </a:spcAft>
              <a:buNone/>
            </a:pPr>
            <a:r>
              <a:rPr lang="en-GB" sz="2200" b="1">
                <a:latin typeface="Calibri"/>
                <a:ea typeface="Calibri"/>
                <a:cs typeface="Calibri"/>
                <a:sym typeface="Calibri"/>
              </a:rPr>
              <a:t>1pm,</a:t>
            </a:r>
            <a:endParaRPr sz="2200" b="1">
              <a:latin typeface="Calibri"/>
              <a:ea typeface="Calibri"/>
              <a:cs typeface="Calibri"/>
              <a:sym typeface="Calibri"/>
            </a:endParaRPr>
          </a:p>
          <a:p>
            <a:pPr marL="0" lvl="0" indent="0" algn="l" rtl="0">
              <a:spcBef>
                <a:spcPts val="0"/>
              </a:spcBef>
              <a:spcAft>
                <a:spcPts val="0"/>
              </a:spcAft>
              <a:buNone/>
            </a:pPr>
            <a:r>
              <a:rPr lang="en-GB" sz="2200" b="1">
                <a:latin typeface="Calibri"/>
                <a:ea typeface="Calibri"/>
                <a:cs typeface="Calibri"/>
                <a:sym typeface="Calibri"/>
              </a:rPr>
              <a:t>2pm,</a:t>
            </a:r>
            <a:br>
              <a:rPr lang="en-GB" sz="2200" b="1">
                <a:latin typeface="Calibri"/>
                <a:ea typeface="Calibri"/>
                <a:cs typeface="Calibri"/>
                <a:sym typeface="Calibri"/>
              </a:rPr>
            </a:br>
            <a:r>
              <a:rPr lang="en-GB" sz="2200" b="1">
                <a:latin typeface="Calibri"/>
                <a:ea typeface="Calibri"/>
                <a:cs typeface="Calibri"/>
                <a:sym typeface="Calibri"/>
              </a:rPr>
              <a:t>3pm</a:t>
            </a:r>
            <a:endParaRPr sz="2200" b="1">
              <a:latin typeface="Calibri"/>
              <a:ea typeface="Calibri"/>
              <a:cs typeface="Calibri"/>
              <a:sym typeface="Calibri"/>
            </a:endParaRPr>
          </a:p>
        </p:txBody>
      </p:sp>
      <p:pic>
        <p:nvPicPr>
          <p:cNvPr id="218" name="Google Shape;218;p24"/>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657400" y="1944075"/>
            <a:ext cx="2249025" cy="29557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2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702449" y="192274"/>
            <a:ext cx="2211700" cy="2906675"/>
          </a:xfrm>
          <a:prstGeom prst="rect">
            <a:avLst/>
          </a:prstGeom>
          <a:noFill/>
          <a:ln>
            <a:noFill/>
          </a:ln>
        </p:spPr>
      </p:pic>
      <p:pic>
        <p:nvPicPr>
          <p:cNvPr id="224" name="Google Shape;224;p2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52400" y="2914075"/>
            <a:ext cx="2135926" cy="2077025"/>
          </a:xfrm>
          <a:prstGeom prst="rect">
            <a:avLst/>
          </a:prstGeom>
          <a:noFill/>
          <a:ln>
            <a:noFill/>
          </a:ln>
        </p:spPr>
      </p:pic>
      <p:pic>
        <p:nvPicPr>
          <p:cNvPr id="225" name="Google Shape;225;p25"/>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356750" y="3035960"/>
            <a:ext cx="1988974" cy="1833251"/>
          </a:xfrm>
          <a:prstGeom prst="rect">
            <a:avLst/>
          </a:prstGeom>
          <a:noFill/>
          <a:ln>
            <a:noFill/>
          </a:ln>
        </p:spPr>
      </p:pic>
      <p:pic>
        <p:nvPicPr>
          <p:cNvPr id="226" name="Google Shape;226;p25"/>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0" y="0"/>
            <a:ext cx="2759549" cy="2077025"/>
          </a:xfrm>
          <a:prstGeom prst="rect">
            <a:avLst/>
          </a:prstGeom>
          <a:noFill/>
          <a:ln>
            <a:noFill/>
          </a:ln>
        </p:spPr>
      </p:pic>
      <p:pic>
        <p:nvPicPr>
          <p:cNvPr id="227" name="Google Shape;227;p25"/>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6636875" y="3000088"/>
            <a:ext cx="2342851" cy="1905001"/>
          </a:xfrm>
          <a:prstGeom prst="rect">
            <a:avLst/>
          </a:prstGeom>
          <a:noFill/>
          <a:ln>
            <a:noFill/>
          </a:ln>
        </p:spPr>
      </p:pic>
      <p:pic>
        <p:nvPicPr>
          <p:cNvPr id="228" name="Google Shape;228;p25"/>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4053349" y="68425"/>
            <a:ext cx="2649109" cy="2731161"/>
          </a:xfrm>
          <a:prstGeom prst="rect">
            <a:avLst/>
          </a:prstGeom>
          <a:noFill/>
          <a:ln>
            <a:noFill/>
          </a:ln>
        </p:spPr>
      </p:pic>
      <p:pic>
        <p:nvPicPr>
          <p:cNvPr id="229" name="Google Shape;229;p25"/>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4294025" y="2571740"/>
            <a:ext cx="2342849" cy="2347434"/>
          </a:xfrm>
          <a:prstGeom prst="rect">
            <a:avLst/>
          </a:prstGeom>
          <a:noFill/>
          <a:ln>
            <a:noFill/>
          </a:ln>
        </p:spPr>
      </p:pic>
      <p:pic>
        <p:nvPicPr>
          <p:cNvPr id="230" name="Google Shape;230;p25"/>
          <p:cNvPicPr preferRelativeResize="0"/>
          <p:nvPr/>
        </p:nvPicPr>
        <p:blipFill rotWithShape="1">
          <a:blip r:embed="rId10" cstate="email">
            <a:alphaModFix/>
            <a:extLst>
              <a:ext uri="{28A0092B-C50C-407E-A947-70E740481C1C}">
                <a14:useLocalDpi xmlns:a14="http://schemas.microsoft.com/office/drawing/2010/main"/>
              </a:ext>
            </a:extLst>
          </a:blip>
          <a:srcRect r="-2428"/>
          <a:stretch/>
        </p:blipFill>
        <p:spPr>
          <a:xfrm>
            <a:off x="1841650" y="788400"/>
            <a:ext cx="2211700" cy="2211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26"/>
          <p:cNvPicPr preferRelativeResize="0"/>
          <p:nvPr/>
        </p:nvPicPr>
        <p:blipFill>
          <a:blip r:embed="rId3">
            <a:alphaModFix/>
          </a:blip>
          <a:stretch>
            <a:fillRect/>
          </a:stretch>
        </p:blipFill>
        <p:spPr>
          <a:xfrm>
            <a:off x="3407375" y="249900"/>
            <a:ext cx="3238500" cy="627725"/>
          </a:xfrm>
          <a:prstGeom prst="rect">
            <a:avLst/>
          </a:prstGeom>
          <a:noFill/>
          <a:ln>
            <a:noFill/>
          </a:ln>
        </p:spPr>
      </p:pic>
      <p:pic>
        <p:nvPicPr>
          <p:cNvPr id="236" name="Google Shape;236;p26"/>
          <p:cNvPicPr preferRelativeResize="0"/>
          <p:nvPr/>
        </p:nvPicPr>
        <p:blipFill>
          <a:blip r:embed="rId4">
            <a:alphaModFix/>
          </a:blip>
          <a:stretch>
            <a:fillRect/>
          </a:stretch>
        </p:blipFill>
        <p:spPr>
          <a:xfrm>
            <a:off x="227200" y="240375"/>
            <a:ext cx="2726478" cy="790575"/>
          </a:xfrm>
          <a:prstGeom prst="rect">
            <a:avLst/>
          </a:prstGeom>
          <a:noFill/>
          <a:ln>
            <a:noFill/>
          </a:ln>
        </p:spPr>
      </p:pic>
      <p:pic>
        <p:nvPicPr>
          <p:cNvPr id="237" name="Google Shape;237;p26"/>
          <p:cNvPicPr preferRelativeResize="0"/>
          <p:nvPr/>
        </p:nvPicPr>
        <p:blipFill>
          <a:blip r:embed="rId5">
            <a:alphaModFix/>
          </a:blip>
          <a:stretch>
            <a:fillRect/>
          </a:stretch>
        </p:blipFill>
        <p:spPr>
          <a:xfrm>
            <a:off x="8084275" y="249900"/>
            <a:ext cx="847725" cy="771525"/>
          </a:xfrm>
          <a:prstGeom prst="rect">
            <a:avLst/>
          </a:prstGeom>
          <a:noFill/>
          <a:ln>
            <a:noFill/>
          </a:ln>
        </p:spPr>
      </p:pic>
      <p:sp>
        <p:nvSpPr>
          <p:cNvPr id="238" name="Google Shape;238;p26"/>
          <p:cNvSpPr txBox="1"/>
          <p:nvPr/>
        </p:nvSpPr>
        <p:spPr>
          <a:xfrm>
            <a:off x="567450" y="1128525"/>
            <a:ext cx="26328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300" b="1">
                <a:latin typeface="Calibri"/>
                <a:ea typeface="Calibri"/>
                <a:cs typeface="Calibri"/>
                <a:sym typeface="Calibri"/>
              </a:rPr>
              <a:t>TASK:</a:t>
            </a:r>
            <a:endParaRPr sz="2300" b="1">
              <a:latin typeface="Calibri"/>
              <a:ea typeface="Calibri"/>
              <a:cs typeface="Calibri"/>
              <a:sym typeface="Calibri"/>
            </a:endParaRPr>
          </a:p>
        </p:txBody>
      </p:sp>
      <p:pic>
        <p:nvPicPr>
          <p:cNvPr id="239" name="Google Shape;239;p2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11975" y="4573425"/>
            <a:ext cx="6646500" cy="363775"/>
          </a:xfrm>
          <a:prstGeom prst="rect">
            <a:avLst/>
          </a:prstGeom>
          <a:noFill/>
          <a:ln>
            <a:noFill/>
          </a:ln>
        </p:spPr>
      </p:pic>
      <p:sp>
        <p:nvSpPr>
          <p:cNvPr id="240" name="Google Shape;240;p26"/>
          <p:cNvSpPr txBox="1"/>
          <p:nvPr/>
        </p:nvSpPr>
        <p:spPr>
          <a:xfrm>
            <a:off x="438900" y="1667325"/>
            <a:ext cx="3288900" cy="184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latin typeface="Calibri"/>
                <a:ea typeface="Calibri"/>
                <a:cs typeface="Calibri"/>
                <a:sym typeface="Calibri"/>
              </a:rPr>
              <a:t>Create a graph to plot the length of the pencil shadow at each hour.</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r>
              <a:rPr lang="en-GB" sz="1800">
                <a:latin typeface="Calibri"/>
                <a:ea typeface="Calibri"/>
                <a:cs typeface="Calibri"/>
                <a:sym typeface="Calibri"/>
              </a:rPr>
              <a:t>X axis = Time of day</a:t>
            </a:r>
            <a:endParaRPr sz="1800">
              <a:latin typeface="Calibri"/>
              <a:ea typeface="Calibri"/>
              <a:cs typeface="Calibri"/>
              <a:sym typeface="Calibri"/>
            </a:endParaRPr>
          </a:p>
          <a:p>
            <a:pPr marL="0" lvl="0" indent="0" algn="l" rtl="0">
              <a:spcBef>
                <a:spcPts val="0"/>
              </a:spcBef>
              <a:spcAft>
                <a:spcPts val="0"/>
              </a:spcAft>
              <a:buNone/>
            </a:pPr>
            <a:r>
              <a:rPr lang="en-GB" sz="1800">
                <a:latin typeface="Calibri"/>
                <a:ea typeface="Calibri"/>
                <a:cs typeface="Calibri"/>
                <a:sym typeface="Calibri"/>
              </a:rPr>
              <a:t>Y axis = Length of shadow</a:t>
            </a:r>
            <a:endParaRPr sz="1800">
              <a:latin typeface="Calibri"/>
              <a:ea typeface="Calibri"/>
              <a:cs typeface="Calibri"/>
              <a:sym typeface="Calibri"/>
            </a:endParaRPr>
          </a:p>
        </p:txBody>
      </p:sp>
      <p:cxnSp>
        <p:nvCxnSpPr>
          <p:cNvPr id="241" name="Google Shape;241;p26"/>
          <p:cNvCxnSpPr/>
          <p:nvPr/>
        </p:nvCxnSpPr>
        <p:spPr>
          <a:xfrm>
            <a:off x="4616900" y="1066975"/>
            <a:ext cx="0" cy="2900400"/>
          </a:xfrm>
          <a:prstGeom prst="straightConnector1">
            <a:avLst/>
          </a:prstGeom>
          <a:noFill/>
          <a:ln w="9525" cap="flat" cmpd="sng">
            <a:solidFill>
              <a:schemeClr val="dk2"/>
            </a:solidFill>
            <a:prstDash val="solid"/>
            <a:round/>
            <a:headEnd type="none" w="med" len="med"/>
            <a:tailEnd type="none" w="med" len="med"/>
          </a:ln>
        </p:spPr>
      </p:cxnSp>
      <p:cxnSp>
        <p:nvCxnSpPr>
          <p:cNvPr id="242" name="Google Shape;242;p26"/>
          <p:cNvCxnSpPr/>
          <p:nvPr/>
        </p:nvCxnSpPr>
        <p:spPr>
          <a:xfrm flipH="1">
            <a:off x="4668150" y="3957025"/>
            <a:ext cx="3788700" cy="309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graphicFrame>
        <p:nvGraphicFramePr>
          <p:cNvPr id="247" name="Google Shape;247;p27"/>
          <p:cNvGraphicFramePr/>
          <p:nvPr/>
        </p:nvGraphicFramePr>
        <p:xfrm>
          <a:off x="2615675" y="1405613"/>
          <a:ext cx="3000000" cy="3000000"/>
        </p:xfrm>
        <a:graphic>
          <a:graphicData uri="http://schemas.openxmlformats.org/drawingml/2006/table">
            <a:tbl>
              <a:tblPr>
                <a:noFill/>
                <a:tableStyleId>{EB0FE21D-A8CF-4E3C-98CF-5EA24461A90D}</a:tableStyleId>
              </a:tblPr>
              <a:tblGrid>
                <a:gridCol w="2053400">
                  <a:extLst>
                    <a:ext uri="{9D8B030D-6E8A-4147-A177-3AD203B41FA5}">
                      <a16:colId xmlns:a16="http://schemas.microsoft.com/office/drawing/2014/main" val="20000"/>
                    </a:ext>
                  </a:extLst>
                </a:gridCol>
                <a:gridCol w="2164925">
                  <a:extLst>
                    <a:ext uri="{9D8B030D-6E8A-4147-A177-3AD203B41FA5}">
                      <a16:colId xmlns:a16="http://schemas.microsoft.com/office/drawing/2014/main" val="20001"/>
                    </a:ext>
                  </a:extLst>
                </a:gridCol>
                <a:gridCol w="1982275">
                  <a:extLst>
                    <a:ext uri="{9D8B030D-6E8A-4147-A177-3AD203B41FA5}">
                      <a16:colId xmlns:a16="http://schemas.microsoft.com/office/drawing/2014/main" val="20002"/>
                    </a:ext>
                  </a:extLst>
                </a:gridCol>
              </a:tblGrid>
              <a:tr h="375875">
                <a:tc>
                  <a:txBody>
                    <a:bodyPr/>
                    <a:lstStyle/>
                    <a:p>
                      <a:pPr marL="0" lvl="0" indent="0" algn="ctr" rtl="0">
                        <a:spcBef>
                          <a:spcPts val="0"/>
                        </a:spcBef>
                        <a:spcAft>
                          <a:spcPts val="0"/>
                        </a:spcAft>
                        <a:buNone/>
                      </a:pPr>
                      <a:r>
                        <a:rPr lang="en-GB" sz="1600" b="1"/>
                        <a:t>Moon</a:t>
                      </a:r>
                      <a:endParaRPr sz="1600"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E599"/>
                    </a:solidFill>
                  </a:tcPr>
                </a:tc>
                <a:tc>
                  <a:txBody>
                    <a:bodyPr/>
                    <a:lstStyle/>
                    <a:p>
                      <a:pPr marL="0" lvl="0" indent="0" algn="ctr" rtl="0">
                        <a:spcBef>
                          <a:spcPts val="0"/>
                        </a:spcBef>
                        <a:spcAft>
                          <a:spcPts val="0"/>
                        </a:spcAft>
                        <a:buNone/>
                      </a:pPr>
                      <a:r>
                        <a:rPr lang="en-GB" sz="1600" b="1"/>
                        <a:t>rotation</a:t>
                      </a:r>
                      <a:endParaRPr sz="1600"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4CCCC"/>
                    </a:solidFill>
                  </a:tcPr>
                </a:tc>
                <a:tc>
                  <a:txBody>
                    <a:bodyPr/>
                    <a:lstStyle/>
                    <a:p>
                      <a:pPr marL="0" lvl="0" indent="0" algn="ctr" rtl="0">
                        <a:spcBef>
                          <a:spcPts val="0"/>
                        </a:spcBef>
                        <a:spcAft>
                          <a:spcPts val="0"/>
                        </a:spcAft>
                        <a:buNone/>
                      </a:pPr>
                      <a:r>
                        <a:rPr lang="en-GB" sz="1600" b="1"/>
                        <a:t>Ancient Maya</a:t>
                      </a:r>
                      <a:endParaRPr sz="1600"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r h="375875">
                <a:tc>
                  <a:txBody>
                    <a:bodyPr/>
                    <a:lstStyle/>
                    <a:p>
                      <a:pPr marL="0" lvl="0" indent="0" algn="ctr" rtl="0">
                        <a:spcBef>
                          <a:spcPts val="0"/>
                        </a:spcBef>
                        <a:spcAft>
                          <a:spcPts val="0"/>
                        </a:spcAft>
                        <a:buNone/>
                      </a:pPr>
                      <a:r>
                        <a:rPr lang="en-GB" sz="1600" b="1"/>
                        <a:t>Earth</a:t>
                      </a:r>
                      <a:endParaRPr sz="1600"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E599"/>
                    </a:solidFill>
                  </a:tcPr>
                </a:tc>
                <a:tc>
                  <a:txBody>
                    <a:bodyPr/>
                    <a:lstStyle/>
                    <a:p>
                      <a:pPr marL="0" lvl="0" indent="0" algn="ctr" rtl="0">
                        <a:spcBef>
                          <a:spcPts val="0"/>
                        </a:spcBef>
                        <a:spcAft>
                          <a:spcPts val="0"/>
                        </a:spcAft>
                        <a:buNone/>
                      </a:pPr>
                      <a:r>
                        <a:rPr lang="en-GB" sz="1600" b="1"/>
                        <a:t>axis</a:t>
                      </a: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4CCCC"/>
                    </a:solidFill>
                  </a:tcPr>
                </a:tc>
                <a:tc>
                  <a:txBody>
                    <a:bodyPr/>
                    <a:lstStyle/>
                    <a:p>
                      <a:pPr marL="0" lvl="0" indent="0" algn="ctr" rtl="0">
                        <a:spcBef>
                          <a:spcPts val="0"/>
                        </a:spcBef>
                        <a:spcAft>
                          <a:spcPts val="0"/>
                        </a:spcAft>
                        <a:buNone/>
                      </a:pPr>
                      <a:r>
                        <a:rPr lang="en-GB" sz="1600" b="1"/>
                        <a:t>Sun dials</a:t>
                      </a:r>
                      <a:endParaRPr sz="1600"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r h="375875">
                <a:tc>
                  <a:txBody>
                    <a:bodyPr/>
                    <a:lstStyle/>
                    <a:p>
                      <a:pPr marL="0" lvl="0" indent="0" algn="ctr" rtl="0">
                        <a:spcBef>
                          <a:spcPts val="0"/>
                        </a:spcBef>
                        <a:spcAft>
                          <a:spcPts val="0"/>
                        </a:spcAft>
                        <a:buNone/>
                      </a:pPr>
                      <a:r>
                        <a:rPr lang="en-GB" sz="1600" b="1"/>
                        <a:t>Sun</a:t>
                      </a:r>
                      <a:endParaRPr sz="1600"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E599"/>
                    </a:solidFill>
                  </a:tcPr>
                </a:tc>
                <a:tc>
                  <a:txBody>
                    <a:bodyPr/>
                    <a:lstStyle/>
                    <a:p>
                      <a:pPr marL="0" lvl="0" indent="0" algn="ctr" rtl="0">
                        <a:spcBef>
                          <a:spcPts val="0"/>
                        </a:spcBef>
                        <a:spcAft>
                          <a:spcPts val="0"/>
                        </a:spcAft>
                        <a:buNone/>
                      </a:pPr>
                      <a:r>
                        <a:rPr lang="en-GB" sz="1600" b="1"/>
                        <a:t>Summer</a:t>
                      </a:r>
                      <a:endParaRPr sz="1600"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4CCCC"/>
                    </a:solidFill>
                  </a:tcPr>
                </a:tc>
                <a:tc>
                  <a:txBody>
                    <a:bodyPr/>
                    <a:lstStyle/>
                    <a:p>
                      <a:pPr marL="0" lvl="0" indent="0" algn="ctr" rtl="0">
                        <a:spcBef>
                          <a:spcPts val="0"/>
                        </a:spcBef>
                        <a:spcAft>
                          <a:spcPts val="0"/>
                        </a:spcAft>
                        <a:buNone/>
                      </a:pPr>
                      <a:r>
                        <a:rPr lang="en-GB" sz="1600" b="1"/>
                        <a:t>clocks</a:t>
                      </a:r>
                      <a:endParaRPr sz="1600"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2"/>
                  </a:ext>
                </a:extLst>
              </a:tr>
              <a:tr h="375875">
                <a:tc>
                  <a:txBody>
                    <a:bodyPr/>
                    <a:lstStyle/>
                    <a:p>
                      <a:pPr marL="0" lvl="0" indent="0" algn="ctr" rtl="0">
                        <a:spcBef>
                          <a:spcPts val="0"/>
                        </a:spcBef>
                        <a:spcAft>
                          <a:spcPts val="0"/>
                        </a:spcAft>
                        <a:buNone/>
                      </a:pPr>
                      <a:r>
                        <a:rPr lang="en-GB" sz="1600" b="1"/>
                        <a:t>day</a:t>
                      </a:r>
                      <a:endParaRPr sz="1600"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E599"/>
                    </a:solidFill>
                  </a:tcPr>
                </a:tc>
                <a:tc>
                  <a:txBody>
                    <a:bodyPr/>
                    <a:lstStyle/>
                    <a:p>
                      <a:pPr marL="0" lvl="0" indent="0" algn="ctr" rtl="0">
                        <a:spcBef>
                          <a:spcPts val="0"/>
                        </a:spcBef>
                        <a:spcAft>
                          <a:spcPts val="0"/>
                        </a:spcAft>
                        <a:buNone/>
                      </a:pPr>
                      <a:r>
                        <a:rPr lang="en-GB" sz="1600" b="1"/>
                        <a:t>Winter</a:t>
                      </a:r>
                      <a:endParaRPr sz="1600"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4CCCC"/>
                    </a:solidFill>
                  </a:tcPr>
                </a:tc>
                <a:tc>
                  <a:txBody>
                    <a:bodyPr/>
                    <a:lstStyle/>
                    <a:p>
                      <a:pPr marL="0" lvl="0" indent="0" algn="ctr" rtl="0">
                        <a:spcBef>
                          <a:spcPts val="0"/>
                        </a:spcBef>
                        <a:spcAft>
                          <a:spcPts val="0"/>
                        </a:spcAft>
                        <a:buNone/>
                      </a:pPr>
                      <a:r>
                        <a:rPr lang="en-GB" sz="1600" b="1"/>
                        <a:t>shadows</a:t>
                      </a:r>
                      <a:endParaRPr sz="1600"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r h="375875">
                <a:tc>
                  <a:txBody>
                    <a:bodyPr/>
                    <a:lstStyle/>
                    <a:p>
                      <a:pPr marL="0" lvl="0" indent="0" algn="ctr" rtl="0">
                        <a:spcBef>
                          <a:spcPts val="0"/>
                        </a:spcBef>
                        <a:spcAft>
                          <a:spcPts val="0"/>
                        </a:spcAft>
                        <a:buNone/>
                      </a:pPr>
                      <a:r>
                        <a:rPr lang="en-GB" sz="1600" b="1"/>
                        <a:t>night</a:t>
                      </a:r>
                      <a:endParaRPr sz="1600"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E599"/>
                    </a:solidFill>
                  </a:tcPr>
                </a:tc>
                <a:tc>
                  <a:txBody>
                    <a:bodyPr/>
                    <a:lstStyle/>
                    <a:p>
                      <a:pPr marL="0" lvl="0" indent="0" algn="ctr" rtl="0">
                        <a:spcBef>
                          <a:spcPts val="0"/>
                        </a:spcBef>
                        <a:spcAft>
                          <a:spcPts val="0"/>
                        </a:spcAft>
                        <a:buNone/>
                      </a:pPr>
                      <a:r>
                        <a:rPr lang="en-GB" sz="1600" b="1"/>
                        <a:t>Length of days</a:t>
                      </a:r>
                      <a:endParaRPr sz="1600"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4CCCC"/>
                    </a:solidFill>
                  </a:tcPr>
                </a:tc>
                <a:tc>
                  <a:txBody>
                    <a:bodyPr/>
                    <a:lstStyle/>
                    <a:p>
                      <a:pPr marL="0" lvl="0" indent="0" algn="l" rtl="0">
                        <a:spcBef>
                          <a:spcPts val="0"/>
                        </a:spcBef>
                        <a:spcAft>
                          <a:spcPts val="0"/>
                        </a:spcAft>
                        <a:buNone/>
                      </a:pP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4"/>
                  </a:ext>
                </a:extLst>
              </a:tr>
              <a:tr h="375875">
                <a:tc>
                  <a:txBody>
                    <a:bodyPr/>
                    <a:lstStyle/>
                    <a:p>
                      <a:pPr marL="0" lvl="0" indent="0" algn="ctr" rtl="0">
                        <a:spcBef>
                          <a:spcPts val="0"/>
                        </a:spcBef>
                        <a:spcAft>
                          <a:spcPts val="0"/>
                        </a:spcAft>
                        <a:buNone/>
                      </a:pPr>
                      <a:r>
                        <a:rPr lang="en-GB" sz="1600" b="1"/>
                        <a:t>lit up</a:t>
                      </a:r>
                      <a:endParaRPr sz="1600"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E599"/>
                    </a:solidFill>
                  </a:tcPr>
                </a:tc>
                <a:tc>
                  <a:txBody>
                    <a:bodyPr/>
                    <a:lstStyle/>
                    <a:p>
                      <a:pPr marL="0" lvl="0" indent="0" algn="ctr" rtl="0">
                        <a:spcBef>
                          <a:spcPts val="0"/>
                        </a:spcBef>
                        <a:spcAft>
                          <a:spcPts val="0"/>
                        </a:spcAft>
                        <a:buNone/>
                      </a:pPr>
                      <a:r>
                        <a:rPr lang="en-GB" sz="1600" b="1"/>
                        <a:t>24 hours</a:t>
                      </a:r>
                      <a:endParaRPr sz="1600"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4CCCC"/>
                    </a:solidFill>
                  </a:tcPr>
                </a:tc>
                <a:tc>
                  <a:txBody>
                    <a:bodyPr/>
                    <a:lstStyle/>
                    <a:p>
                      <a:pPr marL="0" lvl="0" indent="0" algn="l" rtl="0">
                        <a:spcBef>
                          <a:spcPts val="0"/>
                        </a:spcBef>
                        <a:spcAft>
                          <a:spcPts val="0"/>
                        </a:spcAft>
                        <a:buNone/>
                      </a:pP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5"/>
                  </a:ext>
                </a:extLst>
              </a:tr>
              <a:tr h="375875">
                <a:tc>
                  <a:txBody>
                    <a:bodyPr/>
                    <a:lstStyle/>
                    <a:p>
                      <a:pPr marL="0" lvl="0" indent="0" algn="ctr" rtl="0">
                        <a:spcBef>
                          <a:spcPts val="0"/>
                        </a:spcBef>
                        <a:spcAft>
                          <a:spcPts val="0"/>
                        </a:spcAft>
                        <a:buNone/>
                      </a:pPr>
                      <a:r>
                        <a:rPr lang="en-GB" sz="1600" b="1"/>
                        <a:t>darkness</a:t>
                      </a:r>
                      <a:endParaRPr sz="1600"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E599"/>
                    </a:solidFill>
                  </a:tcPr>
                </a:tc>
                <a:tc>
                  <a:txBody>
                    <a:bodyPr/>
                    <a:lstStyle/>
                    <a:p>
                      <a:pPr marL="0" lvl="0" indent="0" algn="ctr" rtl="0">
                        <a:spcBef>
                          <a:spcPts val="0"/>
                        </a:spcBef>
                        <a:spcAft>
                          <a:spcPts val="0"/>
                        </a:spcAft>
                        <a:buNone/>
                      </a:pPr>
                      <a:r>
                        <a:rPr lang="en-GB" sz="1600" b="1"/>
                        <a:t>time zones</a:t>
                      </a:r>
                      <a:endParaRPr sz="1600"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4CCCC"/>
                    </a:solidFill>
                  </a:tcPr>
                </a:tc>
                <a:tc>
                  <a:txBody>
                    <a:bodyPr/>
                    <a:lstStyle/>
                    <a:p>
                      <a:pPr marL="0" lvl="0" indent="0" algn="l" rtl="0">
                        <a:spcBef>
                          <a:spcPts val="0"/>
                        </a:spcBef>
                        <a:spcAft>
                          <a:spcPts val="0"/>
                        </a:spcAft>
                        <a:buNone/>
                      </a:pP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6"/>
                  </a:ext>
                </a:extLst>
              </a:tr>
            </a:tbl>
          </a:graphicData>
        </a:graphic>
      </p:graphicFrame>
      <p:sp>
        <p:nvSpPr>
          <p:cNvPr id="248" name="Google Shape;248;p27"/>
          <p:cNvSpPr txBox="1">
            <a:spLocks noGrp="1"/>
          </p:cNvSpPr>
          <p:nvPr>
            <p:ph type="ctrTitle" idx="4294967295"/>
          </p:nvPr>
        </p:nvSpPr>
        <p:spPr>
          <a:xfrm>
            <a:off x="3035325" y="345328"/>
            <a:ext cx="5361300" cy="92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solidFill>
                  <a:srgbClr val="000000"/>
                </a:solidFill>
              </a:rPr>
              <a:t>Does the sun move across the sky?</a:t>
            </a:r>
            <a:endParaRPr b="1">
              <a:solidFill>
                <a:srgbClr val="000000"/>
              </a:solidFill>
            </a:endParaRPr>
          </a:p>
          <a:p>
            <a:pPr marL="0" lvl="0" indent="0" algn="l" rtl="0">
              <a:spcBef>
                <a:spcPts val="0"/>
              </a:spcBef>
              <a:spcAft>
                <a:spcPts val="0"/>
              </a:spcAft>
              <a:buNone/>
            </a:pPr>
            <a:r>
              <a:rPr lang="en-GB" b="1">
                <a:solidFill>
                  <a:srgbClr val="000000"/>
                </a:solidFill>
              </a:rPr>
              <a:t>Why do we get day and night?</a:t>
            </a:r>
            <a:endParaRPr b="1">
              <a:solidFill>
                <a:srgbClr val="000000"/>
              </a:solidFill>
            </a:endParaRPr>
          </a:p>
        </p:txBody>
      </p:sp>
      <p:sp>
        <p:nvSpPr>
          <p:cNvPr id="249" name="Google Shape;249;p27"/>
          <p:cNvSpPr txBox="1"/>
          <p:nvPr/>
        </p:nvSpPr>
        <p:spPr>
          <a:xfrm>
            <a:off x="3265750" y="4453975"/>
            <a:ext cx="507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t>50 tps                                 100 tps                              150 tps</a:t>
            </a:r>
            <a:endParaRPr b="1"/>
          </a:p>
        </p:txBody>
      </p:sp>
      <p:pic>
        <p:nvPicPr>
          <p:cNvPr id="250" name="Google Shape;250;p27"/>
          <p:cNvPicPr preferRelativeResize="0"/>
          <p:nvPr/>
        </p:nvPicPr>
        <p:blipFill>
          <a:blip r:embed="rId3">
            <a:alphaModFix/>
          </a:blip>
          <a:stretch>
            <a:fillRect/>
          </a:stretch>
        </p:blipFill>
        <p:spPr>
          <a:xfrm>
            <a:off x="204253" y="159725"/>
            <a:ext cx="2477475" cy="1428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ctrTitle"/>
          </p:nvPr>
        </p:nvSpPr>
        <p:spPr>
          <a:xfrm>
            <a:off x="151350" y="1778400"/>
            <a:ext cx="5081100" cy="14481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GB" b="1"/>
              <a:t>Why does the rotation of Earth result in night and day?</a:t>
            </a:r>
            <a:endParaRPr b="1"/>
          </a:p>
        </p:txBody>
      </p:sp>
      <p:sp>
        <p:nvSpPr>
          <p:cNvPr id="135" name="Google Shape;135;p14"/>
          <p:cNvSpPr txBox="1">
            <a:spLocks noGrp="1"/>
          </p:cNvSpPr>
          <p:nvPr>
            <p:ph type="subTitle" idx="1"/>
          </p:nvPr>
        </p:nvSpPr>
        <p:spPr>
          <a:xfrm>
            <a:off x="218000" y="1155808"/>
            <a:ext cx="5361300" cy="52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800" b="1"/>
              <a:t>Thursday 11th May 2023</a:t>
            </a:r>
            <a:endParaRPr sz="2800" b="1"/>
          </a:p>
        </p:txBody>
      </p:sp>
      <p:pic>
        <p:nvPicPr>
          <p:cNvPr id="136" name="Google Shape;136;p14"/>
          <p:cNvPicPr preferRelativeResize="0"/>
          <p:nvPr/>
        </p:nvPicPr>
        <p:blipFill>
          <a:blip r:embed="rId3">
            <a:alphaModFix/>
          </a:blip>
          <a:stretch>
            <a:fillRect/>
          </a:stretch>
        </p:blipFill>
        <p:spPr>
          <a:xfrm>
            <a:off x="5579289" y="12450"/>
            <a:ext cx="3564711"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15"/>
          <p:cNvPicPr preferRelativeResize="0"/>
          <p:nvPr/>
        </p:nvPicPr>
        <p:blipFill>
          <a:blip r:embed="rId3">
            <a:alphaModFix/>
          </a:blip>
          <a:stretch>
            <a:fillRect/>
          </a:stretch>
        </p:blipFill>
        <p:spPr>
          <a:xfrm>
            <a:off x="951638" y="0"/>
            <a:ext cx="7240712" cy="3979750"/>
          </a:xfrm>
          <a:prstGeom prst="rect">
            <a:avLst/>
          </a:prstGeom>
          <a:noFill/>
          <a:ln>
            <a:noFill/>
          </a:ln>
        </p:spPr>
      </p:pic>
      <p:pic>
        <p:nvPicPr>
          <p:cNvPr id="142" name="Google Shape;142;p1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951650" y="3979744"/>
            <a:ext cx="7342824" cy="116375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16"/>
          <p:cNvPicPr preferRelativeResize="0"/>
          <p:nvPr/>
        </p:nvPicPr>
        <p:blipFill>
          <a:blip r:embed="rId3">
            <a:alphaModFix/>
          </a:blip>
          <a:stretch>
            <a:fillRect/>
          </a:stretch>
        </p:blipFill>
        <p:spPr>
          <a:xfrm>
            <a:off x="219050" y="744300"/>
            <a:ext cx="3457325" cy="4191000"/>
          </a:xfrm>
          <a:prstGeom prst="rect">
            <a:avLst/>
          </a:prstGeom>
          <a:noFill/>
          <a:ln>
            <a:noFill/>
          </a:ln>
        </p:spPr>
      </p:pic>
      <p:sp>
        <p:nvSpPr>
          <p:cNvPr id="148" name="Google Shape;148;p16"/>
          <p:cNvSpPr txBox="1"/>
          <p:nvPr/>
        </p:nvSpPr>
        <p:spPr>
          <a:xfrm>
            <a:off x="219050" y="188850"/>
            <a:ext cx="29772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700" b="1">
                <a:solidFill>
                  <a:srgbClr val="FF0000"/>
                </a:solidFill>
                <a:latin typeface="Calibri"/>
                <a:ea typeface="Calibri"/>
                <a:cs typeface="Calibri"/>
                <a:sym typeface="Calibri"/>
              </a:rPr>
              <a:t>Recap Quiz:</a:t>
            </a:r>
            <a:endParaRPr sz="2700" b="1">
              <a:solidFill>
                <a:srgbClr val="FF0000"/>
              </a:solidFill>
              <a:latin typeface="Calibri"/>
              <a:ea typeface="Calibri"/>
              <a:cs typeface="Calibri"/>
              <a:sym typeface="Calibri"/>
            </a:endParaRPr>
          </a:p>
        </p:txBody>
      </p:sp>
      <p:pic>
        <p:nvPicPr>
          <p:cNvPr id="149" name="Google Shape;149;p16"/>
          <p:cNvPicPr preferRelativeResize="0"/>
          <p:nvPr/>
        </p:nvPicPr>
        <p:blipFill>
          <a:blip r:embed="rId4">
            <a:alphaModFix/>
          </a:blip>
          <a:stretch>
            <a:fillRect/>
          </a:stretch>
        </p:blipFill>
        <p:spPr>
          <a:xfrm>
            <a:off x="4106500" y="966500"/>
            <a:ext cx="3236450" cy="2810600"/>
          </a:xfrm>
          <a:prstGeom prst="rect">
            <a:avLst/>
          </a:prstGeom>
          <a:noFill/>
          <a:ln>
            <a:noFill/>
          </a:ln>
        </p:spPr>
      </p:pic>
      <p:pic>
        <p:nvPicPr>
          <p:cNvPr id="150" name="Google Shape;150;p16"/>
          <p:cNvPicPr preferRelativeResize="0"/>
          <p:nvPr/>
        </p:nvPicPr>
        <p:blipFill>
          <a:blip r:embed="rId5">
            <a:alphaModFix/>
          </a:blip>
          <a:stretch>
            <a:fillRect/>
          </a:stretch>
        </p:blipFill>
        <p:spPr>
          <a:xfrm>
            <a:off x="8162925" y="0"/>
            <a:ext cx="981075" cy="876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7"/>
          <p:cNvSpPr txBox="1"/>
          <p:nvPr/>
        </p:nvSpPr>
        <p:spPr>
          <a:xfrm>
            <a:off x="219050" y="188850"/>
            <a:ext cx="29772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700" b="1">
                <a:solidFill>
                  <a:srgbClr val="FF0000"/>
                </a:solidFill>
                <a:latin typeface="Calibri"/>
                <a:ea typeface="Calibri"/>
                <a:cs typeface="Calibri"/>
                <a:sym typeface="Calibri"/>
              </a:rPr>
              <a:t>Recap Quiz:</a:t>
            </a:r>
            <a:endParaRPr sz="2700" b="1">
              <a:solidFill>
                <a:srgbClr val="FF0000"/>
              </a:solidFill>
              <a:latin typeface="Calibri"/>
              <a:ea typeface="Calibri"/>
              <a:cs typeface="Calibri"/>
              <a:sym typeface="Calibri"/>
            </a:endParaRPr>
          </a:p>
        </p:txBody>
      </p:sp>
      <p:pic>
        <p:nvPicPr>
          <p:cNvPr id="156" name="Google Shape;156;p17"/>
          <p:cNvPicPr preferRelativeResize="0"/>
          <p:nvPr/>
        </p:nvPicPr>
        <p:blipFill>
          <a:blip r:embed="rId3">
            <a:alphaModFix/>
          </a:blip>
          <a:stretch>
            <a:fillRect/>
          </a:stretch>
        </p:blipFill>
        <p:spPr>
          <a:xfrm>
            <a:off x="219050" y="897125"/>
            <a:ext cx="5229225" cy="3171825"/>
          </a:xfrm>
          <a:prstGeom prst="rect">
            <a:avLst/>
          </a:prstGeom>
          <a:noFill/>
          <a:ln>
            <a:noFill/>
          </a:ln>
        </p:spPr>
      </p:pic>
      <p:pic>
        <p:nvPicPr>
          <p:cNvPr id="157" name="Google Shape;157;p17"/>
          <p:cNvPicPr preferRelativeResize="0"/>
          <p:nvPr/>
        </p:nvPicPr>
        <p:blipFill>
          <a:blip r:embed="rId4">
            <a:alphaModFix/>
          </a:blip>
          <a:stretch>
            <a:fillRect/>
          </a:stretch>
        </p:blipFill>
        <p:spPr>
          <a:xfrm>
            <a:off x="5448275" y="349338"/>
            <a:ext cx="2977200" cy="4444833"/>
          </a:xfrm>
          <a:prstGeom prst="rect">
            <a:avLst/>
          </a:prstGeom>
          <a:noFill/>
          <a:ln>
            <a:noFill/>
          </a:ln>
        </p:spPr>
      </p:pic>
      <p:pic>
        <p:nvPicPr>
          <p:cNvPr id="158" name="Google Shape;158;p1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8017600" y="4060750"/>
            <a:ext cx="895253" cy="769750"/>
          </a:xfrm>
          <a:prstGeom prst="rect">
            <a:avLst/>
          </a:prstGeom>
          <a:noFill/>
          <a:ln>
            <a:noFill/>
          </a:ln>
        </p:spPr>
      </p:pic>
      <p:pic>
        <p:nvPicPr>
          <p:cNvPr id="159" name="Google Shape;159;p17"/>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8282225" y="0"/>
            <a:ext cx="861785" cy="769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8"/>
          <p:cNvSpPr txBox="1"/>
          <p:nvPr/>
        </p:nvSpPr>
        <p:spPr>
          <a:xfrm>
            <a:off x="219050" y="188850"/>
            <a:ext cx="29772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700" b="1">
                <a:solidFill>
                  <a:srgbClr val="FF0000"/>
                </a:solidFill>
                <a:latin typeface="Calibri"/>
                <a:ea typeface="Calibri"/>
                <a:cs typeface="Calibri"/>
                <a:sym typeface="Calibri"/>
              </a:rPr>
              <a:t>Recap Quiz:</a:t>
            </a:r>
            <a:endParaRPr sz="2700" b="1">
              <a:solidFill>
                <a:srgbClr val="FF0000"/>
              </a:solidFill>
              <a:latin typeface="Calibri"/>
              <a:ea typeface="Calibri"/>
              <a:cs typeface="Calibri"/>
              <a:sym typeface="Calibri"/>
            </a:endParaRPr>
          </a:p>
        </p:txBody>
      </p:sp>
      <p:pic>
        <p:nvPicPr>
          <p:cNvPr id="165" name="Google Shape;165;p1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18950" y="789150"/>
            <a:ext cx="5447710" cy="4049550"/>
          </a:xfrm>
          <a:prstGeom prst="rect">
            <a:avLst/>
          </a:prstGeom>
          <a:noFill/>
          <a:ln>
            <a:noFill/>
          </a:ln>
        </p:spPr>
      </p:pic>
      <p:pic>
        <p:nvPicPr>
          <p:cNvPr id="166" name="Google Shape;166;p18"/>
          <p:cNvPicPr preferRelativeResize="0"/>
          <p:nvPr/>
        </p:nvPicPr>
        <p:blipFill>
          <a:blip r:embed="rId4">
            <a:alphaModFix/>
          </a:blip>
          <a:stretch>
            <a:fillRect/>
          </a:stretch>
        </p:blipFill>
        <p:spPr>
          <a:xfrm>
            <a:off x="8162935" y="0"/>
            <a:ext cx="981075" cy="876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1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93850" y="765250"/>
            <a:ext cx="8452919" cy="4073450"/>
          </a:xfrm>
          <a:prstGeom prst="rect">
            <a:avLst/>
          </a:prstGeom>
          <a:noFill/>
          <a:ln>
            <a:noFill/>
          </a:ln>
        </p:spPr>
      </p:pic>
      <p:pic>
        <p:nvPicPr>
          <p:cNvPr id="172" name="Google Shape;172;p19"/>
          <p:cNvPicPr preferRelativeResize="0"/>
          <p:nvPr/>
        </p:nvPicPr>
        <p:blipFill>
          <a:blip r:embed="rId4">
            <a:alphaModFix/>
          </a:blip>
          <a:stretch>
            <a:fillRect/>
          </a:stretch>
        </p:blipFill>
        <p:spPr>
          <a:xfrm>
            <a:off x="8001425" y="240363"/>
            <a:ext cx="933450" cy="790575"/>
          </a:xfrm>
          <a:prstGeom prst="rect">
            <a:avLst/>
          </a:prstGeom>
          <a:noFill/>
          <a:ln>
            <a:noFill/>
          </a:ln>
        </p:spPr>
      </p:pic>
      <p:sp>
        <p:nvSpPr>
          <p:cNvPr id="173" name="Google Shape;173;p19"/>
          <p:cNvSpPr txBox="1"/>
          <p:nvPr/>
        </p:nvSpPr>
        <p:spPr>
          <a:xfrm>
            <a:off x="2015250" y="1872025"/>
            <a:ext cx="52101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b="1" u="sng">
                <a:solidFill>
                  <a:schemeClr val="hlink"/>
                </a:solidFill>
                <a:hlinkClick r:id="rId5"/>
              </a:rPr>
              <a:t>https://www.yout-ube.com/watch?v=hPsKsUbW1WY</a:t>
            </a:r>
            <a:r>
              <a:rPr lang="en-GB" sz="1500" b="1"/>
              <a:t> </a:t>
            </a:r>
            <a:endParaRPr sz="1500" b="1"/>
          </a:p>
        </p:txBody>
      </p:sp>
      <p:pic>
        <p:nvPicPr>
          <p:cNvPr id="174" name="Google Shape;174;p19"/>
          <p:cNvPicPr preferRelativeResize="0"/>
          <p:nvPr/>
        </p:nvPicPr>
        <p:blipFill>
          <a:blip r:embed="rId6">
            <a:alphaModFix/>
          </a:blip>
          <a:stretch>
            <a:fillRect/>
          </a:stretch>
        </p:blipFill>
        <p:spPr>
          <a:xfrm>
            <a:off x="227200" y="240375"/>
            <a:ext cx="2726478" cy="790575"/>
          </a:xfrm>
          <a:prstGeom prst="rect">
            <a:avLst/>
          </a:prstGeom>
          <a:noFill/>
          <a:ln>
            <a:noFill/>
          </a:ln>
        </p:spPr>
      </p:pic>
      <p:pic>
        <p:nvPicPr>
          <p:cNvPr id="175" name="Google Shape;175;p19"/>
          <p:cNvPicPr preferRelativeResize="0"/>
          <p:nvPr/>
        </p:nvPicPr>
        <p:blipFill>
          <a:blip r:embed="rId7">
            <a:alphaModFix/>
          </a:blip>
          <a:stretch>
            <a:fillRect/>
          </a:stretch>
        </p:blipFill>
        <p:spPr>
          <a:xfrm>
            <a:off x="3072753" y="327100"/>
            <a:ext cx="2009775" cy="438150"/>
          </a:xfrm>
          <a:prstGeom prst="rect">
            <a:avLst/>
          </a:prstGeom>
          <a:noFill/>
          <a:ln>
            <a:noFill/>
          </a:ln>
        </p:spPr>
      </p:pic>
      <p:sp>
        <p:nvSpPr>
          <p:cNvPr id="176" name="Google Shape;176;p19"/>
          <p:cNvSpPr txBox="1"/>
          <p:nvPr/>
        </p:nvSpPr>
        <p:spPr>
          <a:xfrm>
            <a:off x="5082525" y="315325"/>
            <a:ext cx="2802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a:latin typeface="Calibri"/>
                <a:ea typeface="Calibri"/>
                <a:cs typeface="Calibri"/>
                <a:sym typeface="Calibri"/>
              </a:rPr>
              <a:t>Answer these questions…</a:t>
            </a:r>
            <a:endParaRPr sz="1800" b="1">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20"/>
          <p:cNvPicPr preferRelativeResize="0"/>
          <p:nvPr/>
        </p:nvPicPr>
        <p:blipFill>
          <a:blip r:embed="rId3">
            <a:alphaModFix/>
          </a:blip>
          <a:stretch>
            <a:fillRect/>
          </a:stretch>
        </p:blipFill>
        <p:spPr>
          <a:xfrm>
            <a:off x="227200" y="240375"/>
            <a:ext cx="2726478" cy="790575"/>
          </a:xfrm>
          <a:prstGeom prst="rect">
            <a:avLst/>
          </a:prstGeom>
          <a:noFill/>
          <a:ln>
            <a:noFill/>
          </a:ln>
        </p:spPr>
      </p:pic>
      <p:pic>
        <p:nvPicPr>
          <p:cNvPr id="182" name="Google Shape;182;p2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35250" y="1158912"/>
            <a:ext cx="7488376" cy="3757563"/>
          </a:xfrm>
          <a:prstGeom prst="rect">
            <a:avLst/>
          </a:prstGeom>
          <a:noFill/>
          <a:ln>
            <a:noFill/>
          </a:ln>
        </p:spPr>
      </p:pic>
      <p:pic>
        <p:nvPicPr>
          <p:cNvPr id="183" name="Google Shape;183;p20"/>
          <p:cNvPicPr preferRelativeResize="0"/>
          <p:nvPr/>
        </p:nvPicPr>
        <p:blipFill>
          <a:blip r:embed="rId5">
            <a:alphaModFix/>
          </a:blip>
          <a:stretch>
            <a:fillRect/>
          </a:stretch>
        </p:blipFill>
        <p:spPr>
          <a:xfrm>
            <a:off x="3017203" y="407063"/>
            <a:ext cx="2343150" cy="457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2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521750" y="1721900"/>
            <a:ext cx="6417925" cy="3220424"/>
          </a:xfrm>
          <a:prstGeom prst="rect">
            <a:avLst/>
          </a:prstGeom>
          <a:noFill/>
          <a:ln>
            <a:noFill/>
          </a:ln>
        </p:spPr>
      </p:pic>
      <p:pic>
        <p:nvPicPr>
          <p:cNvPr id="189" name="Google Shape;189;p2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844174" y="218149"/>
            <a:ext cx="1019175" cy="748598"/>
          </a:xfrm>
          <a:prstGeom prst="rect">
            <a:avLst/>
          </a:prstGeom>
          <a:noFill/>
          <a:ln>
            <a:noFill/>
          </a:ln>
        </p:spPr>
      </p:pic>
      <p:sp>
        <p:nvSpPr>
          <p:cNvPr id="190" name="Google Shape;190;p21"/>
          <p:cNvSpPr txBox="1"/>
          <p:nvPr/>
        </p:nvSpPr>
        <p:spPr>
          <a:xfrm>
            <a:off x="227200" y="1231600"/>
            <a:ext cx="2777400" cy="346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00" b="1"/>
              <a:t>Describe and explain what the effect would be if:</a:t>
            </a:r>
            <a:endParaRPr sz="1700" b="1"/>
          </a:p>
          <a:p>
            <a:pPr marL="457200" lvl="0" indent="-342900" algn="l" rtl="0">
              <a:spcBef>
                <a:spcPts val="0"/>
              </a:spcBef>
              <a:spcAft>
                <a:spcPts val="0"/>
              </a:spcAft>
              <a:buSzPts val="1800"/>
              <a:buChar char="-"/>
            </a:pPr>
            <a:r>
              <a:rPr lang="en-GB" sz="1800"/>
              <a:t>The Earth were to spin faster on its axis.</a:t>
            </a:r>
            <a:endParaRPr sz="1800"/>
          </a:p>
          <a:p>
            <a:pPr marL="457200" lvl="0" indent="-342900" algn="l" rtl="0">
              <a:spcBef>
                <a:spcPts val="0"/>
              </a:spcBef>
              <a:spcAft>
                <a:spcPts val="0"/>
              </a:spcAft>
              <a:buSzPts val="1800"/>
              <a:buChar char="-"/>
            </a:pPr>
            <a:r>
              <a:rPr lang="en-GB" sz="1800"/>
              <a:t>The Earth were to spin more slowly on its axis.</a:t>
            </a:r>
            <a:endParaRPr sz="1800"/>
          </a:p>
          <a:p>
            <a:pPr marL="457200" lvl="0" indent="-342900" algn="l" rtl="0">
              <a:spcBef>
                <a:spcPts val="0"/>
              </a:spcBef>
              <a:spcAft>
                <a:spcPts val="0"/>
              </a:spcAft>
              <a:buSzPts val="1800"/>
              <a:buChar char="-"/>
            </a:pPr>
            <a:r>
              <a:rPr lang="en-GB" sz="1800"/>
              <a:t>The Earth were to stop spinning. (Challenge)</a:t>
            </a:r>
            <a:endParaRPr sz="1800"/>
          </a:p>
        </p:txBody>
      </p:sp>
      <p:pic>
        <p:nvPicPr>
          <p:cNvPr id="191" name="Google Shape;191;p21"/>
          <p:cNvPicPr preferRelativeResize="0"/>
          <p:nvPr/>
        </p:nvPicPr>
        <p:blipFill>
          <a:blip r:embed="rId5">
            <a:alphaModFix/>
          </a:blip>
          <a:stretch>
            <a:fillRect/>
          </a:stretch>
        </p:blipFill>
        <p:spPr>
          <a:xfrm>
            <a:off x="7920500" y="218150"/>
            <a:ext cx="1019175" cy="790575"/>
          </a:xfrm>
          <a:prstGeom prst="rect">
            <a:avLst/>
          </a:prstGeom>
          <a:noFill/>
          <a:ln>
            <a:noFill/>
          </a:ln>
        </p:spPr>
      </p:pic>
      <p:pic>
        <p:nvPicPr>
          <p:cNvPr id="192" name="Google Shape;192;p21"/>
          <p:cNvPicPr preferRelativeResize="0"/>
          <p:nvPr/>
        </p:nvPicPr>
        <p:blipFill>
          <a:blip r:embed="rId6">
            <a:alphaModFix/>
          </a:blip>
          <a:stretch>
            <a:fillRect/>
          </a:stretch>
        </p:blipFill>
        <p:spPr>
          <a:xfrm>
            <a:off x="227200" y="240375"/>
            <a:ext cx="2726478" cy="790575"/>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290</Words>
  <Application>Microsoft Office PowerPoint</Application>
  <PresentationFormat>On-screen Show (16:9)</PresentationFormat>
  <Paragraphs>52</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Nunito</vt:lpstr>
      <vt:lpstr>Arial</vt:lpstr>
      <vt:lpstr>Calibri</vt:lpstr>
      <vt:lpstr>Shift</vt:lpstr>
      <vt:lpstr>EARTH AND SPACE!</vt:lpstr>
      <vt:lpstr>Why does the rotation of Earth result in night and 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Does the sun move across the sky? Why do we get day and night?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Jack Coles</cp:lastModifiedBy>
  <cp:revision>1</cp:revision>
  <dcterms:modified xsi:type="dcterms:W3CDTF">2025-02-03T12:57:25Z</dcterms:modified>
</cp:coreProperties>
</file>